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41"/>
  </p:notesMasterIdLst>
  <p:sldIdLst>
    <p:sldId id="377" r:id="rId2"/>
    <p:sldId id="378" r:id="rId3"/>
    <p:sldId id="256" r:id="rId4"/>
    <p:sldId id="338" r:id="rId5"/>
    <p:sldId id="365" r:id="rId6"/>
    <p:sldId id="342" r:id="rId7"/>
    <p:sldId id="341" r:id="rId8"/>
    <p:sldId id="343" r:id="rId9"/>
    <p:sldId id="344" r:id="rId10"/>
    <p:sldId id="345" r:id="rId11"/>
    <p:sldId id="339" r:id="rId12"/>
    <p:sldId id="340" r:id="rId13"/>
    <p:sldId id="346" r:id="rId14"/>
    <p:sldId id="347" r:id="rId15"/>
    <p:sldId id="348" r:id="rId16"/>
    <p:sldId id="349" r:id="rId17"/>
    <p:sldId id="350" r:id="rId18"/>
    <p:sldId id="351" r:id="rId19"/>
    <p:sldId id="367" r:id="rId20"/>
    <p:sldId id="368" r:id="rId21"/>
    <p:sldId id="374" r:id="rId22"/>
    <p:sldId id="373" r:id="rId23"/>
    <p:sldId id="372" r:id="rId24"/>
    <p:sldId id="355" r:id="rId25"/>
    <p:sldId id="356" r:id="rId26"/>
    <p:sldId id="379" r:id="rId27"/>
    <p:sldId id="358" r:id="rId28"/>
    <p:sldId id="359" r:id="rId29"/>
    <p:sldId id="360" r:id="rId30"/>
    <p:sldId id="375" r:id="rId31"/>
    <p:sldId id="361" r:id="rId32"/>
    <p:sldId id="362" r:id="rId33"/>
    <p:sldId id="369" r:id="rId34"/>
    <p:sldId id="363" r:id="rId35"/>
    <p:sldId id="370" r:id="rId36"/>
    <p:sldId id="364" r:id="rId37"/>
    <p:sldId id="376" r:id="rId38"/>
    <p:sldId id="371" r:id="rId39"/>
    <p:sldId id="337" r:id="rId40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kS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1" autoAdjust="0"/>
    <p:restoredTop sz="94660"/>
  </p:normalViewPr>
  <p:slideViewPr>
    <p:cSldViewPr snapToGrid="0">
      <p:cViewPr>
        <p:scale>
          <a:sx n="90" d="100"/>
          <a:sy n="90" d="100"/>
        </p:scale>
        <p:origin x="-1278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5B38EB-1439-4995-98A1-5C587CD597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3721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E12BB-5551-46C3-BFFE-136451F01A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0DBF-2E5B-45CF-8550-EA4E6B1E0BD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9F53-0316-4390-A704-C274624DEFD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D94E-84FA-474B-8608-9D361D9C6F5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4CA9-AC8F-4BCE-89DB-18DC940814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6FC80-6D98-4099-8EB7-53F88BB4379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5A3E-3A15-41CE-800A-B3DCBB4B3A9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DE503-BC60-458F-815D-266F0D8F1A9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A8AE-22D8-4422-B683-699D8346C71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3D02-8F14-44CF-B6EB-30DF3A6C0D25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CF6D-2134-4A37-ACD5-438F7288C98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966317B-84A9-4499-B7E8-F1DFBD0A6A4E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mail.ru/public/5Gqz/iGQBXZb4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0300" y="977900"/>
            <a:ext cx="6400800" cy="4851399"/>
          </a:xfrm>
        </p:spPr>
        <p:txBody>
          <a:bodyPr/>
          <a:lstStyle/>
          <a:p>
            <a:r>
              <a:rPr lang="ru-RU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Внедрение</a:t>
            </a:r>
            <a:br>
              <a:rPr lang="ru-RU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автоматизированной системы по выписке Медицинского свидетельства о смерти (ф.№106/у-08)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0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8038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940135" y="4518488"/>
            <a:ext cx="3823855" cy="599775"/>
          </a:xfrm>
          <a:prstGeom prst="wedgeRoundRectCallout">
            <a:avLst>
              <a:gd name="adj1" fmla="val 12223"/>
              <a:gd name="adj2" fmla="val -11307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Импорт справочника ОКАТО выполнен, ОК.</a:t>
            </a:r>
            <a:endParaRPr lang="ru-RU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3755" y="5718037"/>
            <a:ext cx="8811491" cy="11399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Так же обновляем справочники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Учреждения, полный МКБ-10, краткий МКБ-10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(по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мере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надобности).</a:t>
            </a:r>
            <a:endParaRPr lang="ru-RU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После всех настроек можно вводит информацию.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ВЫХОД (в центре рабочей панели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).</a:t>
            </a:r>
            <a:endParaRPr lang="ru-RU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1" name="Стрелка влево 10"/>
          <p:cNvSpPr/>
          <p:nvPr/>
        </p:nvSpPr>
        <p:spPr>
          <a:xfrm rot="5400000">
            <a:off x="4010297" y="5160955"/>
            <a:ext cx="63877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88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Стрелка влево 1"/>
          <p:cNvSpPr/>
          <p:nvPr/>
        </p:nvSpPr>
        <p:spPr>
          <a:xfrm>
            <a:off x="4604203" y="2052650"/>
            <a:ext cx="978408" cy="3562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263640" y="3034145"/>
            <a:ext cx="2312917" cy="1827415"/>
          </a:xfrm>
          <a:prstGeom prst="wedgeRoundRectCallout">
            <a:avLst>
              <a:gd name="adj1" fmla="val -99154"/>
              <a:gd name="adj2" fmla="val -9100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Ввод данных.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По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области.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92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0932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1" y="3624835"/>
            <a:ext cx="7277100" cy="3080765"/>
          </a:xfrm>
          <a:prstGeom prst="wedgeRoundRectCallout">
            <a:avLst>
              <a:gd name="adj1" fmla="val -28392"/>
              <a:gd name="adj2" fmla="val -4868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Вкладка НАЧАЛО</a:t>
            </a:r>
            <a:endParaRPr lang="ru-RU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Поля,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выделенные желтой заливкой - </a:t>
            </a:r>
            <a:r>
              <a:rPr lang="ru-RU" b="1" u="sng" dirty="0">
                <a:solidFill>
                  <a:srgbClr val="C00000"/>
                </a:solidFill>
                <a:latin typeface="Times New Roman"/>
                <a:ea typeface="Times New Roman"/>
              </a:rPr>
              <a:t>обязательны для заполнения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!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Вид свидетельства выбираем из справочника, номер и дату выдачи вводим вручную.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Номер свидетельства заполняем в соответствии с приказом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ДОЗН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КО № 608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от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04.04.2014 г.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«О порядке нумерации корешков медицинских свидетельств, выдаваемых медицинскими организациями Кемеровской области».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На этой же вкладке «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НАЧАЛО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» можно распечатать документ на типографском бланке и на листе, только после того, как будут заполнены все реквизиты вкладок и исправлены ошибки.</a:t>
            </a:r>
            <a:endParaRPr lang="ru-RU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Стрелка влево 3"/>
          <p:cNvSpPr/>
          <p:nvPr/>
        </p:nvSpPr>
        <p:spPr>
          <a:xfrm rot="759205">
            <a:off x="518158" y="1003557"/>
            <a:ext cx="978408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1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703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84067" y="5717030"/>
            <a:ext cx="8775865" cy="93315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endParaRPr lang="ru-RU" b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ВКЛАДКА п.1-4, 9-11.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Вводим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информацию вручную, или выбираем из справочника (пол, место смерти (в стационаре, на дому и др.), доношенный или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недоношенный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для умерших от 168 час. до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1 мес. и 1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года).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ru-RU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664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9039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30629" y="5719039"/>
            <a:ext cx="8585859" cy="8598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ВКЛАДКА 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п.5-8.</a:t>
            </a:r>
            <a:endParaRPr lang="ru-RU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Заполняем все поля, в пункте 7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, 8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«Место смерти» -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поля «населенный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пункт местного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подчинения»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«город/село»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– </a:t>
            </a:r>
            <a:r>
              <a:rPr lang="ru-RU" b="1" u="sng" dirty="0">
                <a:solidFill>
                  <a:srgbClr val="C00000"/>
                </a:solidFill>
                <a:latin typeface="Times New Roman"/>
                <a:ea typeface="Times New Roman"/>
              </a:rPr>
              <a:t>обязательны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!</a:t>
            </a:r>
            <a:endParaRPr lang="ru-RU" b="1" dirty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868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903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49382" y="5719039"/>
            <a:ext cx="8894618" cy="11389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ВКЛАДКА 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п.12-18.</a:t>
            </a:r>
            <a:endParaRPr lang="ru-RU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Поля, выделенные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желтой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заливкой – </a:t>
            </a:r>
            <a:r>
              <a:rPr lang="ru-RU" b="1" u="sng" dirty="0">
                <a:solidFill>
                  <a:srgbClr val="C00000"/>
                </a:solidFill>
                <a:latin typeface="Times New Roman"/>
                <a:ea typeface="Times New Roman"/>
              </a:rPr>
              <a:t>обязательны для заполнения</a:t>
            </a:r>
            <a:r>
              <a:rPr lang="ru-RU" b="1" u="sng" dirty="0" smtClean="0">
                <a:solidFill>
                  <a:srgbClr val="C00000"/>
                </a:solidFill>
                <a:latin typeface="Times New Roman"/>
                <a:ea typeface="Times New Roman"/>
              </a:rPr>
              <a:t>!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(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12,13,14,15,17,18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).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16 поле обязательно для заполнения, в случае, если смерть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произошла от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несчастного случая, отравления или травмы!</a:t>
            </a:r>
            <a:endParaRPr lang="ru-RU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477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703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5003" y="5717030"/>
            <a:ext cx="8965870" cy="114097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ВКЛАДКА п.19(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Times New Roman"/>
              </a:rPr>
              <a:t>I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)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. Начинаем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заполнять вкладку сверху вниз с пункта 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а)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. 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Диагноз выбирается либо по формулировке причины смерти, если по формулировке диагноз не найден, то нужно дважды кликнуть мышью в поле ввода кода причины смерти, после чего откроется форма поиска синонимов.</a:t>
            </a:r>
            <a:endParaRPr lang="ru-RU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Стрелка влево 3"/>
          <p:cNvSpPr/>
          <p:nvPr/>
        </p:nvSpPr>
        <p:spPr>
          <a:xfrm>
            <a:off x="3693226" y="1472539"/>
            <a:ext cx="185718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47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2" y="0"/>
            <a:ext cx="9048998" cy="571000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5002" y="4595752"/>
            <a:ext cx="8668987" cy="22206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В верхней части окна показаны два поля для поиска диагноза: первое предназначено для кода, второе для названия. 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Поиск осуществляется либо по коду диагноза, либо по названию причины смерти. Вводим код диагноза и нажимаем кнопку «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ВЫБРАТЬ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», в результате этого список будет отфильтрован. Выбираем нужную строку (щелчком мыши по выбранной строке). Затем необходимо нажать кнопку «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ВНЕСТИ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», либо выбрать диагноз двойным щелчком мыши. Поля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п.19(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I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): название (левая часть) и код (правая часть) должны быть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заполнены.</a:t>
            </a:r>
            <a:endParaRPr lang="ru-RU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Стрелка вверх 3"/>
          <p:cNvSpPr/>
          <p:nvPr/>
        </p:nvSpPr>
        <p:spPr>
          <a:xfrm>
            <a:off x="344384" y="665017"/>
            <a:ext cx="391886" cy="4627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>
            <a:off x="2040576" y="665018"/>
            <a:ext cx="391886" cy="4627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>
            <a:off x="6016830" y="989610"/>
            <a:ext cx="391886" cy="9579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1182584" y="644234"/>
            <a:ext cx="391886" cy="3443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94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903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2859520"/>
            <a:ext cx="9144000" cy="3846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1500" dirty="0">
                <a:solidFill>
                  <a:schemeClr val="tx1"/>
                </a:solidFill>
                <a:latin typeface="Times New Roman"/>
                <a:ea typeface="Times New Roman"/>
              </a:rPr>
              <a:t>Перед использованием автоматического выбора первоначальной причины смерти, необходимо выполнить перестановку строк, для свидетельства, в котором указано более одной причины смерти. </a:t>
            </a:r>
          </a:p>
          <a:p>
            <a:pPr>
              <a:spcAft>
                <a:spcPts val="0"/>
              </a:spcAft>
            </a:pPr>
            <a:r>
              <a:rPr lang="ru-RU" sz="1500" dirty="0">
                <a:solidFill>
                  <a:schemeClr val="tx1"/>
                </a:solidFill>
                <a:latin typeface="Times New Roman"/>
                <a:ea typeface="Times New Roman"/>
              </a:rPr>
              <a:t>Алгоритм перестановки строк выполняет перестановку не только внутри класса, но при необходимости и между классами. </a:t>
            </a:r>
          </a:p>
          <a:p>
            <a:pPr>
              <a:spcAft>
                <a:spcPts val="0"/>
              </a:spcAft>
            </a:pPr>
            <a:r>
              <a:rPr lang="ru-RU" sz="1500" dirty="0">
                <a:solidFill>
                  <a:schemeClr val="tx1"/>
                </a:solidFill>
                <a:latin typeface="Times New Roman"/>
                <a:ea typeface="Times New Roman"/>
              </a:rPr>
              <a:t>Действие выполняется по кнопке «</a:t>
            </a:r>
            <a:r>
              <a:rPr lang="ru-RU" sz="1500" b="1" dirty="0">
                <a:solidFill>
                  <a:schemeClr val="tx1"/>
                </a:solidFill>
                <a:latin typeface="Times New Roman"/>
                <a:ea typeface="Times New Roman"/>
              </a:rPr>
              <a:t>ЗАМЕНА СТРОК</a:t>
            </a:r>
            <a:r>
              <a:rPr lang="ru-RU" sz="1500" dirty="0">
                <a:solidFill>
                  <a:schemeClr val="tx1"/>
                </a:solidFill>
                <a:latin typeface="Times New Roman"/>
                <a:ea typeface="Times New Roman"/>
              </a:rPr>
              <a:t>». При этом восстанавливается логическая последовательность. </a:t>
            </a:r>
            <a:endParaRPr lang="ru-RU" sz="15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5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Следует </a:t>
            </a:r>
            <a:r>
              <a:rPr lang="ru-RU" sz="1500" b="1" dirty="0">
                <a:solidFill>
                  <a:schemeClr val="tx1"/>
                </a:solidFill>
                <a:latin typeface="Times New Roman"/>
                <a:ea typeface="Times New Roman"/>
              </a:rPr>
              <a:t>обратить внимание, что после перестановки строк может измениться первоначальная причина смерти!</a:t>
            </a:r>
            <a:endParaRPr lang="ru-RU" sz="15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500" dirty="0">
                <a:solidFill>
                  <a:schemeClr val="tx1"/>
                </a:solidFill>
                <a:latin typeface="Times New Roman"/>
                <a:ea typeface="Times New Roman"/>
              </a:rPr>
              <a:t>Автоматический выбор первоначальной причины смерти осуществляется нажатием кнопки «</a:t>
            </a:r>
            <a:r>
              <a:rPr lang="ru-RU" sz="1500" b="1" dirty="0">
                <a:solidFill>
                  <a:schemeClr val="tx1"/>
                </a:solidFill>
                <a:latin typeface="Times New Roman"/>
                <a:ea typeface="Times New Roman"/>
              </a:rPr>
              <a:t>АВТО</a:t>
            </a:r>
            <a:r>
              <a:rPr lang="ru-RU" sz="1500" dirty="0">
                <a:solidFill>
                  <a:schemeClr val="tx1"/>
                </a:solidFill>
                <a:latin typeface="Times New Roman"/>
                <a:ea typeface="Times New Roman"/>
              </a:rPr>
              <a:t>», после ввода всех причин смерти по данному свидетельству о смерти. </a:t>
            </a:r>
          </a:p>
          <a:p>
            <a:pPr>
              <a:spcAft>
                <a:spcPts val="0"/>
              </a:spcAft>
            </a:pPr>
            <a:r>
              <a:rPr lang="ru-RU" sz="1500" dirty="0">
                <a:solidFill>
                  <a:schemeClr val="tx1"/>
                </a:solidFill>
                <a:latin typeface="Times New Roman"/>
                <a:ea typeface="Times New Roman"/>
              </a:rPr>
              <a:t>В результате в соответствующем поле будет проставлена отметка о первоначальной причине смерти и в соответствующем поле код причины смерти. </a:t>
            </a:r>
          </a:p>
          <a:p>
            <a:pPr>
              <a:spcAft>
                <a:spcPts val="0"/>
              </a:spcAft>
            </a:pPr>
            <a:r>
              <a:rPr lang="ru-RU" sz="1500" dirty="0">
                <a:solidFill>
                  <a:schemeClr val="tx1"/>
                </a:solidFill>
                <a:latin typeface="Times New Roman"/>
                <a:ea typeface="Times New Roman"/>
              </a:rPr>
              <a:t>Правомерным является вариант, когда нет отметки о первоначальной причине смерти, но код проставлен в соответствующем поле.</a:t>
            </a:r>
          </a:p>
          <a:p>
            <a:pPr>
              <a:spcAft>
                <a:spcPts val="0"/>
              </a:spcAft>
            </a:pPr>
            <a:r>
              <a:rPr lang="ru-RU" sz="1500" dirty="0">
                <a:solidFill>
                  <a:schemeClr val="tx1"/>
                </a:solidFill>
                <a:latin typeface="Times New Roman"/>
                <a:ea typeface="Times New Roman"/>
              </a:rPr>
              <a:t>Просмотр конкретного свидетельства, с указанием всех диагнозов осуществляются по кнопке «</a:t>
            </a:r>
            <a:r>
              <a:rPr lang="ru-RU" sz="1500" b="1" dirty="0">
                <a:solidFill>
                  <a:schemeClr val="tx1"/>
                </a:solidFill>
                <a:latin typeface="Times New Roman"/>
                <a:ea typeface="Times New Roman"/>
              </a:rPr>
              <a:t>П</a:t>
            </a:r>
            <a:r>
              <a:rPr lang="ru-RU" sz="1500" dirty="0">
                <a:solidFill>
                  <a:schemeClr val="tx1"/>
                </a:solidFill>
                <a:latin typeface="Times New Roman"/>
                <a:ea typeface="Times New Roman"/>
              </a:rPr>
              <a:t>», расположенной рядом с кнопкой «</a:t>
            </a:r>
            <a:r>
              <a:rPr lang="ru-RU" sz="1500" b="1" dirty="0">
                <a:solidFill>
                  <a:schemeClr val="tx1"/>
                </a:solidFill>
                <a:latin typeface="Times New Roman"/>
                <a:ea typeface="Times New Roman"/>
              </a:rPr>
              <a:t>АВТО</a:t>
            </a:r>
            <a:r>
              <a:rPr lang="ru-RU" sz="1500" dirty="0">
                <a:solidFill>
                  <a:schemeClr val="tx1"/>
                </a:solidFill>
                <a:latin typeface="Times New Roman"/>
                <a:ea typeface="Times New Roman"/>
              </a:rPr>
              <a:t>». Результат просматривается после работы с кнопкой </a:t>
            </a:r>
            <a:r>
              <a:rPr lang="ru-RU" sz="1500" dirty="0" smtClean="0">
                <a:solidFill>
                  <a:schemeClr val="tx1"/>
                </a:solidFill>
                <a:latin typeface="Times New Roman"/>
                <a:ea typeface="Times New Roman"/>
              </a:rPr>
              <a:t>«</a:t>
            </a:r>
            <a:r>
              <a:rPr lang="ru-RU" sz="15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АВТО</a:t>
            </a:r>
            <a:r>
              <a:rPr lang="ru-RU" sz="1500" dirty="0">
                <a:solidFill>
                  <a:schemeClr val="tx1"/>
                </a:solidFill>
                <a:latin typeface="Times New Roman"/>
                <a:ea typeface="Times New Roman"/>
              </a:rPr>
              <a:t>».</a:t>
            </a:r>
            <a:endParaRPr lang="ru-RU" sz="1500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Стрелка вверх 3"/>
          <p:cNvSpPr/>
          <p:nvPr/>
        </p:nvSpPr>
        <p:spPr>
          <a:xfrm>
            <a:off x="5106390" y="629392"/>
            <a:ext cx="484632" cy="7837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 rot="19176398">
            <a:off x="6796027" y="1225646"/>
            <a:ext cx="210146" cy="728394"/>
          </a:xfrm>
          <a:prstGeom prst="upArrow">
            <a:avLst>
              <a:gd name="adj1" fmla="val 50000"/>
              <a:gd name="adj2" fmla="val 751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0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03"/>
            <a:ext cx="9144000" cy="571903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5082639"/>
            <a:ext cx="9144000" cy="17753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В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п.19(</a:t>
            </a:r>
            <a:r>
              <a:rPr lang="en-US" b="1" dirty="0">
                <a:solidFill>
                  <a:prstClr val="black"/>
                </a:solidFill>
                <a:latin typeface="Times New Roman"/>
                <a:ea typeface="Times New Roman"/>
              </a:rPr>
              <a:t>I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)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. необходимо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</a:rPr>
              <a:t>указать приблизительный период времени между началом патологического процесса и смертью. Время можно указать количеством лет, месяцев, недель, суток, часов, минут в любых комбинациях. При правильно заполненном свидетельстве промежуток времени, расположенный строкой выше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не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</a:rPr>
              <a:t>может быть больше промежутка, находящегося на строке ниже.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  <a:latin typeface="Times New Roman"/>
                <a:ea typeface="Times New Roman"/>
              </a:rPr>
              <a:t>Данное поле обязательно для заполнения</a:t>
            </a: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!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(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</a:rPr>
              <a:t>в протоколе ошибок отсутствие периода не является ошибкой).</a:t>
            </a:r>
          </a:p>
          <a:p>
            <a:pPr>
              <a:spcAft>
                <a:spcPts val="0"/>
              </a:spcAft>
            </a:pPr>
            <a:endParaRPr lang="ru-RU" sz="15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4" name="Стрелка влево 3"/>
          <p:cNvSpPr/>
          <p:nvPr/>
        </p:nvSpPr>
        <p:spPr>
          <a:xfrm>
            <a:off x="5975604" y="4602480"/>
            <a:ext cx="978408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/>
          <p:cNvSpPr/>
          <p:nvPr/>
        </p:nvSpPr>
        <p:spPr>
          <a:xfrm>
            <a:off x="5963412" y="3642360"/>
            <a:ext cx="978408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5963412" y="2908040"/>
            <a:ext cx="978408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5963412" y="2069840"/>
            <a:ext cx="978408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13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1500"/>
            <a:ext cx="7818966" cy="4483100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Clr>
                <a:srgbClr val="AA2B1E"/>
              </a:buClr>
              <a:buSzPct val="85000"/>
              <a:buNone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организации должны:</a:t>
            </a:r>
          </a:p>
          <a:p>
            <a:pPr lvl="0"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программное обеспечение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MEDSS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buClr>
                <a:srgbClr val="AA2B1E"/>
              </a:buClr>
              <a:buSzPct val="85000"/>
              <a:buNone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в срок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31.08.2017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рабочие места </a:t>
            </a:r>
          </a:p>
          <a:p>
            <a:pPr marL="0" lvl="0" indent="0">
              <a:buClr>
                <a:srgbClr val="AA2B1E"/>
              </a:buClr>
              <a:buSzPct val="85000"/>
              <a:buNone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в срок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15.09.2017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Внедрить в действие</a:t>
            </a:r>
          </a:p>
          <a:p>
            <a:pPr marL="0" lvl="0" indent="0">
              <a:buClr>
                <a:srgbClr val="AA2B1E"/>
              </a:buClr>
              <a:buSzPct val="85000"/>
              <a:buNone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в срок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30.09.2017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выгрузку, начиная 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01.10. 2017:</a:t>
            </a:r>
          </a:p>
          <a:p>
            <a:pPr marL="273050" lvl="0" indent="90488">
              <a:buClr>
                <a:srgbClr val="AA2B1E"/>
              </a:buClr>
              <a:buSzPct val="85000"/>
              <a:buFont typeface="Wingdings" panose="05000000000000000000" pitchFamily="2" charset="2"/>
              <a:buChar char="§"/>
              <a:tabLst>
                <a:tab pos="363538" algn="l"/>
                <a:tab pos="539750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 до 03 числа – МО Юга Кузбасса;</a:t>
            </a:r>
          </a:p>
          <a:p>
            <a:pPr marL="273050" lvl="0" indent="90488">
              <a:buClr>
                <a:srgbClr val="AA2B1E"/>
              </a:buClr>
              <a:buSzPct val="85000"/>
              <a:buFont typeface="Wingdings" panose="05000000000000000000" pitchFamily="2" charset="2"/>
              <a:buChar char="§"/>
              <a:tabLst>
                <a:tab pos="363538" algn="l"/>
                <a:tab pos="539750" algn="l"/>
              </a:tabLst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ежедекадно до 11, 21, 30-31 – МО г. Новокузнецк</a:t>
            </a:r>
          </a:p>
          <a:p>
            <a:pPr marL="0" lvl="0" indent="0">
              <a:buClr>
                <a:srgbClr val="AA2B1E"/>
              </a:buClr>
              <a:buSzPct val="85000"/>
              <a:buNone/>
            </a:pP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</a:rPr>
              <a:t>				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1433" y="478028"/>
            <a:ext cx="8229600" cy="1252728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ДОЗН КО №1188 </a:t>
            </a:r>
            <a:b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15.08.2017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95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03"/>
            <a:ext cx="9144000" cy="571903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5082638"/>
            <a:ext cx="9144000" cy="17753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Кнопка «Ошибки».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 По окончании ввода медицинского свидетельства о смерти необходимо провести контроль на правильность заполнения, для этого необходимо нажать кнопку «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ОШИБКИ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».</a:t>
            </a:r>
          </a:p>
          <a:p>
            <a:pPr>
              <a:spcAft>
                <a:spcPts val="0"/>
              </a:spcAft>
            </a:pPr>
            <a:endParaRPr lang="ru-RU" sz="1500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4" name="Стрелка вверх 3"/>
          <p:cNvSpPr/>
          <p:nvPr/>
        </p:nvSpPr>
        <p:spPr>
          <a:xfrm>
            <a:off x="6038599" y="795648"/>
            <a:ext cx="605643" cy="15081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76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5" y="380010"/>
            <a:ext cx="5949538" cy="25888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17517" y="3716976"/>
            <a:ext cx="8051470" cy="15912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Перечень ошибок указывается в протоколе, который при необходимости можно распечатать. </a:t>
            </a:r>
          </a:p>
          <a:p>
            <a:pPr lvl="0"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Все ошибки должны быть устранены на уровне медицинской организации!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723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317" y="0"/>
            <a:ext cx="5273613" cy="6797985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42504" y="3398992"/>
            <a:ext cx="2398814" cy="22299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После устранения ошибок, бланк свидетельства распечатывают на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листе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7509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017" y="222595"/>
            <a:ext cx="5431947" cy="57844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5067" y="2466753"/>
            <a:ext cx="2430421" cy="341265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Или распечатывают на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типографском бланке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, подписывают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врачом, руководителем и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ставят печать медицинской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258234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803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13756" y="5308270"/>
            <a:ext cx="7813963" cy="13241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Кнопка «Печать на бланке».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При печати второй части свидетельства на типографском бланке будет предложено внести дату выдачи и паспортные данные получателя свидетельства. Если заполнить предложенные данные они будут напечатаны на бланке. Если не заполнять, то эти данные можно заполнить вручную.</a:t>
            </a:r>
            <a:endParaRPr lang="ru-RU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090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903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13756" y="5130140"/>
            <a:ext cx="8229600" cy="14962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Кнопка «Удаление»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 с помощью этой кнопки можно удалить просматриваемую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запись из базы.</a:t>
            </a:r>
            <a:endParaRPr lang="ru-RU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Кнопка «Поиск»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 позволяет раскрыть поисковое окно с целью нахождения нужного  варианта.</a:t>
            </a:r>
            <a:endParaRPr lang="ru-RU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Стрелка вверх 3"/>
          <p:cNvSpPr/>
          <p:nvPr/>
        </p:nvSpPr>
        <p:spPr>
          <a:xfrm>
            <a:off x="657953" y="641268"/>
            <a:ext cx="242316" cy="7600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>
            <a:off x="1558498" y="641268"/>
            <a:ext cx="242316" cy="7600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36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-2715" y="2256758"/>
            <a:ext cx="4468389" cy="30249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Кнопка «Ввод дубликата»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- ввод дубликата медицинского свидетельства о смерти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(после получения результатов лабораторных исследований и других необходимых сведений не позднее 45 дней после установления причины смерти, а так же если выявлена ошибка в причине смерти выдается медицинское свидетельство взамен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окончательного, взамен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предварительного).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661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1979"/>
          </a:xfrm>
          <a:prstGeom prst="rect">
            <a:avLst/>
          </a:prstGeom>
        </p:spPr>
      </p:pic>
      <p:sp>
        <p:nvSpPr>
          <p:cNvPr id="3" name="Стрелка влево 2"/>
          <p:cNvSpPr/>
          <p:nvPr/>
        </p:nvSpPr>
        <p:spPr>
          <a:xfrm>
            <a:off x="4892634" y="2173184"/>
            <a:ext cx="978408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752" y="5153891"/>
            <a:ext cx="8847117" cy="17041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Кнопка «Иногородние».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 Ввод случаев иногородних лиц и лиц без определенного места жительства (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</a:rPr>
              <a:t>БОМЖей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).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Отличие состоит только в кодировании места постоянного жительства, для этого используется справочник «Территории», поле «район/город», в котором даны коды других территорий России, коды всех стран мира. В справочнике «Территорий» лица без определенного места жительства закодированы нулем.</a:t>
            </a:r>
            <a:endParaRPr lang="ru-RU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31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3998"/>
          </a:xfrm>
          <a:prstGeom prst="rect">
            <a:avLst/>
          </a:prstGeom>
        </p:spPr>
      </p:pic>
      <p:sp>
        <p:nvSpPr>
          <p:cNvPr id="3" name="Стрелка влево 2"/>
          <p:cNvSpPr/>
          <p:nvPr/>
        </p:nvSpPr>
        <p:spPr>
          <a:xfrm>
            <a:off x="7730836" y="2173184"/>
            <a:ext cx="978408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0629" y="5713998"/>
            <a:ext cx="8787739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Выгрузка информации из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структурного подразделения медицинской организации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осуществляется во вкладке «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Операции с базой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».</a:t>
            </a:r>
            <a:endParaRPr lang="ru-RU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053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43" y="0"/>
            <a:ext cx="9144000" cy="571197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52400" y="3797300"/>
            <a:ext cx="8706592" cy="29597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/>
                <a:ea typeface="Times New Roman"/>
              </a:rPr>
              <a:t>Экспорт </a:t>
            </a: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данных из структурных подразделений МО.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ru-RU" sz="16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</a:rPr>
              <a:t>Экспорт запускают после исправления всех ошибок.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</a:rPr>
              <a:t>Экспорт данных из рабочей базы (всех данных и данных за определенный период времени):</a:t>
            </a:r>
          </a:p>
          <a:p>
            <a:pPr marL="342900" lvl="0" indent="-342900">
              <a:spcAft>
                <a:spcPts val="0"/>
              </a:spcAft>
              <a:buFont typeface="Calibri"/>
              <a:buChar char="–"/>
            </a:pP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все данные экспортируются в базе в файл </a:t>
            </a:r>
            <a:r>
              <a:rPr lang="en-US" sz="16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medbase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txt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16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Calibri"/>
              <a:buChar char="–"/>
            </a:pP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 экспорте данных за определенный период времени меняем дату в верхней части панели, тогда в файл </a:t>
            </a:r>
            <a:r>
              <a:rPr lang="en-US" sz="16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medbase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txt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выгрузится информация за тот период, который вы зададите.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</a:rPr>
              <a:t>Файл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отправляется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</a:rPr>
              <a:t>ответственному лицу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для объединения информации по медицинской организации (юридическому лицу).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5615049" y="1173828"/>
            <a:ext cx="978408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33400" y="259428"/>
            <a:ext cx="1866900" cy="566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786" y="271730"/>
            <a:ext cx="1883827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7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973778"/>
            <a:ext cx="7772792" cy="3752602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dirty="0" smtClean="0">
                <a:solidFill>
                  <a:schemeClr val="tx1"/>
                </a:solidFill>
                <a:latin typeface="Times New Roman" pitchFamily="18" charset="0"/>
              </a:rPr>
              <a:t>Медицинское свидетельство</a:t>
            </a:r>
            <a:br>
              <a:rPr lang="ru-RU" altLang="ru-RU" sz="4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4000" dirty="0" smtClean="0">
                <a:solidFill>
                  <a:schemeClr val="tx1"/>
                </a:solidFill>
                <a:latin typeface="Times New Roman" pitchFamily="18" charset="0"/>
              </a:rPr>
              <a:t>о смерти. </a:t>
            </a:r>
            <a:br>
              <a:rPr lang="ru-RU" altLang="ru-RU" sz="4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4000" dirty="0" smtClean="0">
                <a:solidFill>
                  <a:schemeClr val="tx1"/>
                </a:solidFill>
                <a:latin typeface="Times New Roman" pitchFamily="18" charset="0"/>
              </a:rPr>
              <a:t>Правило заполнения и формирование автоматизированной выгрузки.</a:t>
            </a:r>
            <a:endParaRPr lang="ru-RU" altLang="ru-RU" sz="40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71"/>
            <a:ext cx="9144000" cy="571197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42504" y="4533900"/>
            <a:ext cx="8858992" cy="22231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/>
                <a:ea typeface="Times New Roman"/>
              </a:rPr>
              <a:t>Импорт данных (объединение </a:t>
            </a: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информации из структурных подразделений).</a:t>
            </a:r>
            <a:endParaRPr lang="ru-RU" sz="16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</a:rPr>
              <a:t>Ответственное лицо по медицинской организации объединяет информацию из структурных подразделений с помощью импорта данных в промежуточную базу </a:t>
            </a:r>
            <a:r>
              <a:rPr lang="ru-RU" sz="1600" b="1" dirty="0">
                <a:solidFill>
                  <a:schemeClr val="tx1"/>
                </a:solidFill>
                <a:latin typeface="Times New Roman"/>
                <a:ea typeface="Times New Roman"/>
              </a:rPr>
              <a:t>кнопка «.</a:t>
            </a:r>
            <a:r>
              <a:rPr lang="en-US" sz="1600" b="1" dirty="0">
                <a:solidFill>
                  <a:schemeClr val="tx1"/>
                </a:solidFill>
                <a:latin typeface="Times New Roman"/>
                <a:ea typeface="Times New Roman"/>
              </a:rPr>
              <a:t>txt</a:t>
            </a: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» (1)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</a:rPr>
              <a:t>Для проведения визуального контроля, данные записываются в промежуточную базу. </a:t>
            </a:r>
            <a:r>
              <a:rPr lang="ru-RU" sz="1600" b="1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  <a:endParaRPr lang="ru-RU" sz="16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/>
                <a:ea typeface="Times New Roman"/>
              </a:rPr>
              <a:t>Кнопка «Просмотр</a:t>
            </a: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» (2)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</a:rPr>
              <a:t>позволяет просмотреть записи промежуточной базы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4" name="Стрелка влево 3"/>
          <p:cNvSpPr/>
          <p:nvPr/>
        </p:nvSpPr>
        <p:spPr>
          <a:xfrm>
            <a:off x="1793173" y="1192343"/>
            <a:ext cx="978408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3582053" y="1465901"/>
            <a:ext cx="455558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rot="703981">
            <a:off x="3705428" y="1860617"/>
            <a:ext cx="455558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926116" y="1313501"/>
            <a:ext cx="457200" cy="413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093032" y="1872849"/>
            <a:ext cx="457200" cy="413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4626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50"/>
            <a:ext cx="9144000" cy="5710932"/>
          </a:xfrm>
          <a:prstGeom prst="rect">
            <a:avLst/>
          </a:prstGeom>
        </p:spPr>
      </p:pic>
      <p:sp>
        <p:nvSpPr>
          <p:cNvPr id="3" name="Стрелка влево 2"/>
          <p:cNvSpPr/>
          <p:nvPr/>
        </p:nvSpPr>
        <p:spPr>
          <a:xfrm>
            <a:off x="4702629" y="472607"/>
            <a:ext cx="978408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/>
          <p:cNvSpPr/>
          <p:nvPr/>
        </p:nvSpPr>
        <p:spPr>
          <a:xfrm>
            <a:off x="7462507" y="2153110"/>
            <a:ext cx="978408" cy="420020"/>
          </a:xfrm>
          <a:prstGeom prst="leftArrow">
            <a:avLst>
              <a:gd name="adj1" fmla="val 3790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7656" y="1740820"/>
            <a:ext cx="4714177" cy="2793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При этом выводятся поочередно все записи в кратком виде, и если первоначальная причина выбрана не верно, то контролирующий специалист исправляет ошибку и делает отметку «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Просмотрено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»,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при этом программа переходит на следующую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запись.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  <p:sp>
        <p:nvSpPr>
          <p:cNvPr id="7" name="Стрелка влево 6"/>
          <p:cNvSpPr/>
          <p:nvPr/>
        </p:nvSpPr>
        <p:spPr>
          <a:xfrm>
            <a:off x="6242799" y="5067300"/>
            <a:ext cx="978408" cy="3819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4896" y="5451884"/>
            <a:ext cx="6662804" cy="11099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Если информации для просмотра мало, на краткой форме существует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кнопка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«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Полная форма (просмотр и редактирование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)». </a:t>
            </a:r>
            <a:endParaRPr lang="ru-RU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95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746500" y="889000"/>
            <a:ext cx="5245100" cy="41021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После просмотра и корректировки промежуточной базы, свидетельства переписывают в рабочую базу кнопкой «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Импорт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». 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Таким образом, объединяем все файлы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medbase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txt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 с каждого структурного подразделения медицинской организации. 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После объединения нужно проверить рабочую базу на дубли с помощью 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кнопки «Повторы»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, если дублирующие записи существуют, то их можно удалить с помощью 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кнопки «</a:t>
            </a:r>
            <a:r>
              <a:rPr lang="ru-RU" b="1" dirty="0" err="1">
                <a:solidFill>
                  <a:schemeClr val="tx1"/>
                </a:solidFill>
                <a:latin typeface="Times New Roman"/>
                <a:ea typeface="Times New Roman"/>
              </a:rPr>
              <a:t>Повт.удал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.»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, также можно проверить рабочую базу на ошибки с помощью 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кнопок «Число»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 - после нажатия кнопки появляется окно с количеством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ошибок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  <a:endParaRPr lang="ru-RU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Стрелка влево 2"/>
          <p:cNvSpPr/>
          <p:nvPr/>
        </p:nvSpPr>
        <p:spPr>
          <a:xfrm rot="9016592">
            <a:off x="2262121" y="3666374"/>
            <a:ext cx="978408" cy="368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75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25632" y="3073400"/>
            <a:ext cx="3609768" cy="23241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endParaRPr lang="ru-RU" b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Кнопка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«Виды»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 выводит протокол ошибок на экран (протокол можно распечатать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).</a:t>
            </a:r>
            <a:endParaRPr lang="ru-RU" sz="2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  <a:endParaRPr lang="ru-RU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322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33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79663" y="5346701"/>
            <a:ext cx="2692137" cy="112357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ошибок.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79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11727" y="1911926"/>
            <a:ext cx="4387273" cy="29902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</a:rPr>
              <a:t>Кнопка «Исправление»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 позволяет автоматически с ошибки в рабочей базе перейти к нужной карте для дальнейшего ее исправления, встать в окно двойным щелчком мыши, где указана ошибка. </a:t>
            </a:r>
            <a:endParaRPr lang="ru-RU" sz="2000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387600" y="5803900"/>
            <a:ext cx="1384300" cy="596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540500" y="5803900"/>
            <a:ext cx="1384300" cy="596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82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2506"/>
          </a:xfrm>
          <a:prstGeom prst="rect">
            <a:avLst/>
          </a:prstGeom>
        </p:spPr>
      </p:pic>
      <p:sp>
        <p:nvSpPr>
          <p:cNvPr id="3" name="Стрелка влево 2"/>
          <p:cNvSpPr/>
          <p:nvPr/>
        </p:nvSpPr>
        <p:spPr>
          <a:xfrm>
            <a:off x="3593592" y="377606"/>
            <a:ext cx="978408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8759" y="5818910"/>
            <a:ext cx="3945742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с указанием ошибок.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26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197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52400" y="3797300"/>
            <a:ext cx="8706592" cy="2717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Экспорт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данных из медицинской организации (юридического лица).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Экспорт запускают после исправления всех ошибок.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Экспорт данных из рабочей базы (всех данных и данных за определенный период времени):</a:t>
            </a:r>
          </a:p>
          <a:p>
            <a:pPr marL="342900" indent="-342900">
              <a:spcAft>
                <a:spcPts val="0"/>
              </a:spcAft>
              <a:buFont typeface="Calibri"/>
              <a:buChar char="–"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все данные экспортируются в базе в файл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medbase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txt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342900" indent="-342900">
              <a:spcAft>
                <a:spcPts val="0"/>
              </a:spcAft>
              <a:buFont typeface="Calibri"/>
              <a:buChar char="–"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при экспорте данных за определенный период времени меняем дату в верхней части панели, тогда в файл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medbase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txt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выгрузится информация за тот период, который вы зададите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5615049" y="1173828"/>
            <a:ext cx="978408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7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1267" y="394233"/>
            <a:ext cx="8241475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</a:rPr>
              <a:t>Экспорт данных (окончание). </a:t>
            </a:r>
            <a:endParaRPr lang="ru-RU" sz="2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После исправления ошибок и проверки на дубли рабочую базу можно экспортировать для дальнейшей отправки: 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файл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medba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Times New Roman"/>
              </a:rPr>
              <a:t>s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e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.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txt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нужно упаковать в архивный вариант с именем </a:t>
            </a:r>
            <a:r>
              <a:rPr lang="en-US" sz="3200" b="1" dirty="0">
                <a:latin typeface="Times New Roman"/>
                <a:ea typeface="Times New Roman"/>
              </a:rPr>
              <a:t>F</a:t>
            </a:r>
            <a:r>
              <a:rPr lang="ru-RU" sz="3200" b="1" dirty="0" smtClean="0">
                <a:latin typeface="Times New Roman"/>
                <a:ea typeface="Times New Roman"/>
              </a:rPr>
              <a:t>106_10_21_220917.</a:t>
            </a:r>
            <a:r>
              <a:rPr lang="en-US" sz="3200" b="1" dirty="0">
                <a:latin typeface="Times New Roman"/>
                <a:ea typeface="Times New Roman"/>
              </a:rPr>
              <a:t>zip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endParaRPr lang="ru-RU" sz="32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2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</a:rPr>
              <a:t>и </a:t>
            </a:r>
            <a:r>
              <a:rPr lang="ru-RU" sz="2800" dirty="0">
                <a:latin typeface="Times New Roman"/>
                <a:ea typeface="Times New Roman"/>
              </a:rPr>
              <a:t>отправить на адрес </a:t>
            </a:r>
            <a:endParaRPr lang="ru-RU" sz="28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2800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VipNet</a:t>
            </a:r>
            <a:r>
              <a:rPr lang="ru-RU" sz="28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Times New Roman"/>
                <a:ea typeface="Times New Roman"/>
              </a:rPr>
              <a:t>[42(Кем) МУ КМИАЦ АП2 Новокузнецк</a:t>
            </a:r>
            <a:r>
              <a:rPr lang="ru-RU" sz="28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]</a:t>
            </a:r>
          </a:p>
          <a:p>
            <a:pPr>
              <a:spcAft>
                <a:spcPts val="0"/>
              </a:spcAft>
            </a:pPr>
            <a:endParaRPr lang="ru-RU" sz="2800" dirty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г</a:t>
            </a:r>
            <a:r>
              <a:rPr lang="ru-RU" sz="2400" dirty="0" smtClean="0">
                <a:latin typeface="Times New Roman"/>
                <a:ea typeface="Times New Roman"/>
              </a:rPr>
              <a:t>де: </a:t>
            </a:r>
          </a:p>
          <a:p>
            <a:pPr>
              <a:spcAft>
                <a:spcPts val="0"/>
              </a:spcAft>
            </a:pPr>
            <a:r>
              <a:rPr lang="en-US" sz="2400" b="1" dirty="0" smtClean="0">
                <a:latin typeface="Times New Roman"/>
                <a:ea typeface="Times New Roman"/>
              </a:rPr>
              <a:t>F</a:t>
            </a:r>
            <a:r>
              <a:rPr lang="ru-RU" sz="2400" b="1" dirty="0" smtClean="0">
                <a:latin typeface="Times New Roman"/>
                <a:ea typeface="Times New Roman"/>
              </a:rPr>
              <a:t>106 </a:t>
            </a:r>
            <a:r>
              <a:rPr lang="ru-RU" sz="2400" dirty="0" smtClean="0">
                <a:latin typeface="Times New Roman"/>
                <a:ea typeface="Times New Roman"/>
              </a:rPr>
              <a:t>- </a:t>
            </a:r>
            <a:r>
              <a:rPr lang="ru-RU" sz="2400" dirty="0">
                <a:latin typeface="Times New Roman"/>
                <a:ea typeface="Times New Roman"/>
              </a:rPr>
              <a:t>№ учетной формы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10</a:t>
            </a:r>
            <a:r>
              <a:rPr lang="ru-RU" sz="2400" dirty="0" smtClean="0">
                <a:latin typeface="Times New Roman"/>
                <a:ea typeface="Times New Roman"/>
              </a:rPr>
              <a:t> - </a:t>
            </a:r>
            <a:r>
              <a:rPr lang="ru-RU" sz="2400" dirty="0">
                <a:latin typeface="Times New Roman"/>
                <a:ea typeface="Times New Roman"/>
              </a:rPr>
              <a:t>код территории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21</a:t>
            </a:r>
            <a:r>
              <a:rPr lang="ru-RU" sz="2400" dirty="0">
                <a:latin typeface="Times New Roman"/>
                <a:ea typeface="Times New Roman"/>
              </a:rPr>
              <a:t>- код МО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220917</a:t>
            </a:r>
            <a:r>
              <a:rPr lang="ru-RU" sz="2400" dirty="0">
                <a:latin typeface="Times New Roman"/>
                <a:ea typeface="Times New Roman"/>
              </a:rPr>
              <a:t>-дата </a:t>
            </a:r>
            <a:r>
              <a:rPr lang="ru-RU" sz="2400" dirty="0" smtClean="0">
                <a:latin typeface="Times New Roman"/>
                <a:ea typeface="Times New Roman"/>
              </a:rPr>
              <a:t>выгрузки (</a:t>
            </a:r>
            <a:r>
              <a:rPr lang="ru-RU" sz="2400" dirty="0" err="1" smtClean="0">
                <a:latin typeface="Times New Roman"/>
                <a:ea typeface="Times New Roman"/>
              </a:rPr>
              <a:t>чч.мм.гг</a:t>
            </a:r>
            <a:r>
              <a:rPr lang="ru-RU" sz="2400" dirty="0" smtClean="0">
                <a:latin typeface="Times New Roman"/>
                <a:ea typeface="Times New Roman"/>
              </a:rPr>
              <a:t>)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730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78130" y="127000"/>
            <a:ext cx="8847117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l"/>
            <a:endParaRPr lang="ru-RU" altLang="ru-RU" sz="2400" dirty="0" smtClean="0"/>
          </a:p>
          <a:p>
            <a:pPr algn="l"/>
            <a:endParaRPr lang="ru-RU" sz="2400" dirty="0" smtClean="0"/>
          </a:p>
          <a:p>
            <a:pPr algn="l"/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</a:t>
            </a: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скачивание материалов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MEDSS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cloud.mail.ru/public/5Gqz/iGQBXZb4w</a:t>
            </a:r>
            <a:endParaRPr lang="ru-RU" sz="24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altLang="ru-RU" sz="24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Обновления программного обеспечения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MEDSS, справочники, </a:t>
            </a:r>
            <a:r>
              <a:rPr lang="ru-RU" sz="2400" b="1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видеоуроки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презентация.</a:t>
            </a:r>
            <a:endParaRPr lang="ru-RU" sz="24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altLang="ru-RU" sz="2400" b="1" dirty="0" smtClean="0">
              <a:solidFill>
                <a:prstClr val="black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altLang="ru-RU" sz="24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</a:t>
            </a:r>
            <a:r>
              <a:rPr lang="ru-RU" altLang="ru-RU" sz="24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обновлению</a:t>
            </a:r>
            <a:r>
              <a:rPr lang="en-US" altLang="ru-RU" sz="24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2400" b="1" dirty="0" smtClean="0">
              <a:solidFill>
                <a:prstClr val="black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altLang="ru-RU" sz="2400" b="1" dirty="0" err="1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Тучурин</a:t>
            </a:r>
            <a:r>
              <a:rPr lang="ru-RU" altLang="ru-RU" sz="24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Радик </a:t>
            </a:r>
            <a:r>
              <a:rPr lang="ru-RU" altLang="ru-RU" sz="2400" b="1" dirty="0" err="1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Финаитович</a:t>
            </a:r>
            <a:endParaRPr lang="ru-RU" altLang="ru-RU" sz="2400" b="1" dirty="0" smtClean="0">
              <a:solidFill>
                <a:prstClr val="black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altLang="ru-RU" sz="24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Тел.: 8(3843) 322-665</a:t>
            </a:r>
            <a:r>
              <a:rPr lang="en-US" altLang="ru-RU" sz="24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4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altLang="ru-RU" sz="24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по сбору информации</a:t>
            </a:r>
            <a:r>
              <a:rPr lang="en-US" alt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Веденеева Ольга Борисовна</a:t>
            </a:r>
            <a:r>
              <a:rPr lang="ru-RU" alt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Тел.</a:t>
            </a:r>
            <a:r>
              <a:rPr lang="en-US" alt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3843</a:t>
            </a:r>
            <a:r>
              <a:rPr lang="en-US" alt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322-667</a:t>
            </a:r>
            <a:r>
              <a:rPr lang="en-US" alt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effectLst/>
              </a:rPr>
              <a:t/>
            </a:r>
            <a:br>
              <a:rPr lang="ru-RU" altLang="ru-RU" sz="2400" b="1" dirty="0">
                <a:effectLst/>
              </a:rPr>
            </a:br>
            <a:endParaRPr lang="ru-RU" altLang="ru-RU" sz="2400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5" y="0"/>
            <a:ext cx="9145603" cy="6858000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 rot="10800000">
            <a:off x="1957936" y="2137825"/>
            <a:ext cx="1410104" cy="356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5617029" y="3088252"/>
            <a:ext cx="3265714" cy="2580317"/>
          </a:xfrm>
          <a:prstGeom prst="wedgeRoundRectCallout">
            <a:avLst>
              <a:gd name="adj1" fmla="val -121903"/>
              <a:gd name="adj2" fmla="val -7973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Подготовка операции: настройка справочника медицинских организаций (МО), справочника врачей, прописка путей к модулю 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Times New Roman"/>
              </a:rPr>
              <a:t>ACME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241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Стрелка влево 2"/>
          <p:cNvSpPr/>
          <p:nvPr/>
        </p:nvSpPr>
        <p:spPr>
          <a:xfrm>
            <a:off x="5711867" y="2944367"/>
            <a:ext cx="209550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385560" y="3900450"/>
            <a:ext cx="2580309" cy="1509749"/>
          </a:xfrm>
          <a:prstGeom prst="wedgeRoundRectCallout">
            <a:avLst>
              <a:gd name="adj1" fmla="val -5069"/>
              <a:gd name="adj2" fmla="val -10310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Выбираем «Ввод атрибутов ЛПУ, настройка папок».</a:t>
            </a:r>
          </a:p>
        </p:txBody>
      </p:sp>
    </p:spTree>
    <p:extLst>
      <p:ext uri="{BB962C8B-B14F-4D97-AF65-F5344CB8AC3E}">
        <p14:creationId xmlns:p14="http://schemas.microsoft.com/office/powerpoint/2010/main" val="180353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9217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6436426" y="1141199"/>
            <a:ext cx="2529444" cy="15912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1). Настраиваем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название области,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район, код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учреждения, впечатываем серию, ФИО руководителя.</a:t>
            </a:r>
          </a:p>
        </p:txBody>
      </p:sp>
      <p:sp>
        <p:nvSpPr>
          <p:cNvPr id="6" name="Стрелка влево 5"/>
          <p:cNvSpPr/>
          <p:nvPr/>
        </p:nvSpPr>
        <p:spPr>
          <a:xfrm>
            <a:off x="4686250" y="1574608"/>
            <a:ext cx="175017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13912" y="3146961"/>
            <a:ext cx="2956956" cy="14428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</a:rPr>
              <a:t>2). Прописываем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путь к модулю </a:t>
            </a:r>
            <a:r>
              <a:rPr lang="en-US" sz="1600" dirty="0">
                <a:solidFill>
                  <a:prstClr val="black"/>
                </a:solidFill>
                <a:latin typeface="Times New Roman"/>
                <a:ea typeface="Times New Roman"/>
              </a:rPr>
              <a:t>ACME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 (</a:t>
            </a:r>
            <a:r>
              <a:rPr lang="ru-RU" sz="1600" b="1" dirty="0">
                <a:solidFill>
                  <a:srgbClr val="C00000"/>
                </a:solidFill>
                <a:latin typeface="Times New Roman"/>
                <a:ea typeface="Times New Roman"/>
              </a:rPr>
              <a:t>это важно для автоматизированной проверки первоначальной причины смерти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). </a:t>
            </a:r>
          </a:p>
        </p:txBody>
      </p:sp>
      <p:sp>
        <p:nvSpPr>
          <p:cNvPr id="10" name="Стрелка влево 9"/>
          <p:cNvSpPr/>
          <p:nvPr/>
        </p:nvSpPr>
        <p:spPr>
          <a:xfrm rot="21280148">
            <a:off x="4614998" y="4429496"/>
            <a:ext cx="1405792" cy="2636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35189" y="5186076"/>
            <a:ext cx="2125683" cy="11025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  <a:ea typeface="Times New Roman"/>
              </a:rPr>
              <a:t>3). Прописываем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пути импорта и экспорта базы данных.</a:t>
            </a:r>
          </a:p>
        </p:txBody>
      </p:sp>
      <p:sp>
        <p:nvSpPr>
          <p:cNvPr id="12" name="Стрелка влево 11"/>
          <p:cNvSpPr/>
          <p:nvPr/>
        </p:nvSpPr>
        <p:spPr>
          <a:xfrm rot="493538" flipV="1">
            <a:off x="4984931" y="4989618"/>
            <a:ext cx="1974521" cy="3491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Соединительная линия уступом 16"/>
          <p:cNvCxnSpPr/>
          <p:nvPr/>
        </p:nvCxnSpPr>
        <p:spPr>
          <a:xfrm flipV="1">
            <a:off x="995276" y="678139"/>
            <a:ext cx="6153671" cy="5605156"/>
          </a:xfrm>
          <a:prstGeom prst="bentConnector3">
            <a:avLst>
              <a:gd name="adj1" fmla="val 18544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332508" y="5831408"/>
            <a:ext cx="1626921" cy="5931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4).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ВЫХОД</a:t>
            </a:r>
            <a:endParaRPr lang="ru-RU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4072111" y="2547776"/>
            <a:ext cx="1750176" cy="3694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85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трелка влево 2"/>
          <p:cNvSpPr/>
          <p:nvPr/>
        </p:nvSpPr>
        <p:spPr>
          <a:xfrm>
            <a:off x="7636032" y="2617732"/>
            <a:ext cx="978408" cy="3235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869172" y="3938056"/>
            <a:ext cx="3152908" cy="1923802"/>
          </a:xfrm>
          <a:prstGeom prst="wedgeRoundRectCallout">
            <a:avLst>
              <a:gd name="adj1" fmla="val 31465"/>
              <a:gd name="adj2" fmla="val -10794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Операции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с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базой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(для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</a:rPr>
              <a:t>подгрузки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 справочников ОКАТО, МКБ-10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).</a:t>
            </a:r>
            <a:endParaRPr lang="ru-RU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685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трелка влево 2"/>
          <p:cNvSpPr/>
          <p:nvPr/>
        </p:nvSpPr>
        <p:spPr>
          <a:xfrm>
            <a:off x="3025575" y="4314500"/>
            <a:ext cx="1073411" cy="2968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694512" y="4833326"/>
            <a:ext cx="3224150" cy="1769424"/>
          </a:xfrm>
          <a:prstGeom prst="wedgeRoundRectCallout">
            <a:avLst>
              <a:gd name="adj1" fmla="val -7432"/>
              <a:gd name="adj2" fmla="val -6846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Для импорта справочников, обновленные справочники должны лежать в нужной папке: C:\MED\MEDSS\ОКАТО.xls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99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79"/>
            <a:ext cx="9144000" cy="6843721"/>
          </a:xfrm>
          <a:prstGeom prst="rect">
            <a:avLst/>
          </a:prstGeom>
        </p:spPr>
      </p:pic>
      <p:sp>
        <p:nvSpPr>
          <p:cNvPr id="3" name="Стрелка влево 2"/>
          <p:cNvSpPr/>
          <p:nvPr/>
        </p:nvSpPr>
        <p:spPr>
          <a:xfrm rot="581012">
            <a:off x="2971145" y="4385382"/>
            <a:ext cx="978408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841044" y="4716908"/>
            <a:ext cx="4769556" cy="1516252"/>
          </a:xfrm>
          <a:prstGeom prst="wedgeRoundRectCallout">
            <a:avLst>
              <a:gd name="adj1" fmla="val -26214"/>
              <a:gd name="adj2" fmla="val -11815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Нажимаем ОКАТО.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Продолжить.</a:t>
            </a:r>
            <a:endParaRPr lang="ru-RU" sz="2400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655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485</TotalTime>
  <Words>1504</Words>
  <Application>Microsoft Office PowerPoint</Application>
  <PresentationFormat>Экран (4:3)</PresentationFormat>
  <Paragraphs>121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Волна</vt:lpstr>
      <vt:lpstr>Презентация PowerPoint</vt:lpstr>
      <vt:lpstr>Приказ ДОЗН КО №1188  от 15.08.2017</vt:lpstr>
      <vt:lpstr>Медицинское свидетельство о смерти.  Правило заполнения и формирование автоматизированной выгрузки.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Программное обеспечение “Медицинское свидетельство о смерти”</dc:title>
  <dc:creator>botkova</dc:creator>
  <cp:lastModifiedBy>botkova</cp:lastModifiedBy>
  <cp:revision>64</cp:revision>
  <cp:lastPrinted>2017-09-26T06:56:26Z</cp:lastPrinted>
  <dcterms:created xsi:type="dcterms:W3CDTF">2017-09-25T09:27:19Z</dcterms:created>
  <dcterms:modified xsi:type="dcterms:W3CDTF">2017-09-27T02:36:43Z</dcterms:modified>
</cp:coreProperties>
</file>